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E9D34-65D4-4549-B424-9BC1766CDA0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10C1F8-6CF6-4397-B23C-6CAF64CCFB2B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DBF43019-4A78-40B2-BE6E-2DA1E7632ADA}" type="parTrans" cxnId="{D16857FB-CC4D-42AE-A503-762D89B38C91}">
      <dgm:prSet/>
      <dgm:spPr/>
      <dgm:t>
        <a:bodyPr/>
        <a:lstStyle/>
        <a:p>
          <a:endParaRPr lang="ru-RU"/>
        </a:p>
      </dgm:t>
    </dgm:pt>
    <dgm:pt modelId="{A6D19BA2-9BC9-465E-A4B4-F8ECF1AF59AB}" type="sibTrans" cxnId="{D16857FB-CC4D-42AE-A503-762D89B38C91}">
      <dgm:prSet/>
      <dgm:spPr/>
      <dgm:t>
        <a:bodyPr/>
        <a:lstStyle/>
        <a:p>
          <a:endParaRPr lang="ru-RU"/>
        </a:p>
      </dgm:t>
    </dgm:pt>
    <dgm:pt modelId="{DE1DDDC4-180A-4175-88DD-544CE9DCE8CE}">
      <dgm:prSet phldrT="[Текст]"/>
      <dgm:spPr>
        <a:ln w="381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uk-UA" dirty="0"/>
            <a:t>вступники на основі 11-ти класів зможуть подати для вступу у коледж сертифікати ЗНО з визначених предметів або складати вступні іспити на власний розсуд у </a:t>
          </a:r>
          <a:r>
            <a:rPr lang="uk-UA" b="1" dirty="0"/>
            <a:t>будь-яких варіантах</a:t>
          </a:r>
          <a:r>
            <a:rPr lang="uk-UA" dirty="0"/>
            <a:t>;</a:t>
          </a:r>
          <a:endParaRPr lang="ru-RU" dirty="0"/>
        </a:p>
      </dgm:t>
    </dgm:pt>
    <dgm:pt modelId="{D8DBA37B-F740-43AA-9463-5C5059DBB7E2}" type="parTrans" cxnId="{8E6B5B8F-7F4C-4C18-9891-D04BE222F7DD}">
      <dgm:prSet/>
      <dgm:spPr/>
      <dgm:t>
        <a:bodyPr/>
        <a:lstStyle/>
        <a:p>
          <a:endParaRPr lang="ru-RU"/>
        </a:p>
      </dgm:t>
    </dgm:pt>
    <dgm:pt modelId="{FACFFB78-0BDE-4ADF-A3DD-6A2B166E923C}" type="sibTrans" cxnId="{8E6B5B8F-7F4C-4C18-9891-D04BE222F7DD}">
      <dgm:prSet/>
      <dgm:spPr/>
      <dgm:t>
        <a:bodyPr/>
        <a:lstStyle/>
        <a:p>
          <a:endParaRPr lang="ru-RU"/>
        </a:p>
      </dgm:t>
    </dgm:pt>
    <dgm:pt modelId="{188CFBF2-65B3-4265-AAC1-6A65C9A6F287}">
      <dgm:prSet phldrT="[Текст]"/>
      <dgm:spPr>
        <a:ln w="381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uk-UA" dirty="0"/>
            <a:t>у разі подачі результатів ЗНО бал вступника за відповідне вступне випробування підвищується </a:t>
          </a:r>
          <a:r>
            <a:rPr lang="uk-UA" b="1" dirty="0"/>
            <a:t>на 25%;</a:t>
          </a:r>
          <a:endParaRPr lang="ru-RU" b="1" dirty="0"/>
        </a:p>
      </dgm:t>
    </dgm:pt>
    <dgm:pt modelId="{E8E7A241-2F31-4ED7-9CF1-DF2E07BA4F24}" type="parTrans" cxnId="{DBFDF89F-65DB-41D9-885D-D83D986FBBC7}">
      <dgm:prSet/>
      <dgm:spPr/>
      <dgm:t>
        <a:bodyPr/>
        <a:lstStyle/>
        <a:p>
          <a:endParaRPr lang="ru-RU"/>
        </a:p>
      </dgm:t>
    </dgm:pt>
    <dgm:pt modelId="{0069F97F-1CF9-42BA-94C8-237C5DBACA02}" type="sibTrans" cxnId="{DBFDF89F-65DB-41D9-885D-D83D986FBBC7}">
      <dgm:prSet/>
      <dgm:spPr/>
      <dgm:t>
        <a:bodyPr/>
        <a:lstStyle/>
        <a:p>
          <a:endParaRPr lang="ru-RU"/>
        </a:p>
      </dgm:t>
    </dgm:pt>
    <dgm:pt modelId="{7A85A9D0-77E1-44A6-9258-AA04F8294F20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2E6C0FB6-979B-491D-98EA-2F2A7268B06F}" type="parTrans" cxnId="{317E5E4C-68B7-46CB-AF55-6AC25C8D4872}">
      <dgm:prSet/>
      <dgm:spPr/>
      <dgm:t>
        <a:bodyPr/>
        <a:lstStyle/>
        <a:p>
          <a:endParaRPr lang="ru-RU"/>
        </a:p>
      </dgm:t>
    </dgm:pt>
    <dgm:pt modelId="{C842644E-E02A-4351-A568-2EE545EDB101}" type="sibTrans" cxnId="{317E5E4C-68B7-46CB-AF55-6AC25C8D4872}">
      <dgm:prSet/>
      <dgm:spPr/>
      <dgm:t>
        <a:bodyPr/>
        <a:lstStyle/>
        <a:p>
          <a:endParaRPr lang="ru-RU"/>
        </a:p>
      </dgm:t>
    </dgm:pt>
    <dgm:pt modelId="{4613EEC7-8026-4F56-9413-B4D5D0D403A1}">
      <dgm:prSet phldrT="[Текст]"/>
      <dgm:spPr>
        <a:ln w="381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uk-UA" dirty="0"/>
            <a:t>для вступу на основі 11-ти класів прийматимуть сертифікати ЗНО 4 років: </a:t>
          </a:r>
          <a:r>
            <a:rPr lang="uk-UA" b="1" dirty="0"/>
            <a:t>2018 </a:t>
          </a:r>
          <a:r>
            <a:rPr lang="uk-UA" dirty="0"/>
            <a:t>(окрім іноземних мов), </a:t>
          </a:r>
          <a:r>
            <a:rPr lang="uk-UA" b="1" dirty="0"/>
            <a:t>2019, 2020 та 2021 років з усіх предметів;</a:t>
          </a:r>
          <a:endParaRPr lang="ru-RU" b="1" dirty="0"/>
        </a:p>
      </dgm:t>
    </dgm:pt>
    <dgm:pt modelId="{1E40ED39-88D0-41B4-A41F-E882C73E755D}" type="parTrans" cxnId="{4B00A7DF-BBAF-4609-9AB4-D51BC6B27649}">
      <dgm:prSet/>
      <dgm:spPr/>
      <dgm:t>
        <a:bodyPr/>
        <a:lstStyle/>
        <a:p>
          <a:endParaRPr lang="ru-RU"/>
        </a:p>
      </dgm:t>
    </dgm:pt>
    <dgm:pt modelId="{22562859-6684-482D-9369-86F0FE7FB1AD}" type="sibTrans" cxnId="{4B00A7DF-BBAF-4609-9AB4-D51BC6B27649}">
      <dgm:prSet/>
      <dgm:spPr/>
      <dgm:t>
        <a:bodyPr/>
        <a:lstStyle/>
        <a:p>
          <a:endParaRPr lang="ru-RU"/>
        </a:p>
      </dgm:t>
    </dgm:pt>
    <dgm:pt modelId="{E00D3F87-E5D3-451C-9417-AEE16EE5235E}">
      <dgm:prSet phldrT="[Текст]"/>
      <dgm:spPr>
        <a:ln w="381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uk-UA" dirty="0"/>
            <a:t>мінімальна кількість балів сертифіката ЗНО (вступного іспиту) для допуску до участі в конкурсі при вступі на основі повної загальної середньої освіти складає </a:t>
          </a:r>
          <a:r>
            <a:rPr lang="uk-UA" b="1" dirty="0"/>
            <a:t>100 балів;</a:t>
          </a:r>
          <a:endParaRPr lang="ru-RU" b="1" dirty="0"/>
        </a:p>
      </dgm:t>
    </dgm:pt>
    <dgm:pt modelId="{9878A724-5B91-425E-A81A-0FFF5EFCBA01}" type="parTrans" cxnId="{F72E585F-38D6-4E7A-A286-664EF64A90B1}">
      <dgm:prSet/>
      <dgm:spPr/>
      <dgm:t>
        <a:bodyPr/>
        <a:lstStyle/>
        <a:p>
          <a:endParaRPr lang="ru-RU"/>
        </a:p>
      </dgm:t>
    </dgm:pt>
    <dgm:pt modelId="{91ABB9DC-FE49-4AEE-9890-BBFEBEE86138}" type="sibTrans" cxnId="{F72E585F-38D6-4E7A-A286-664EF64A90B1}">
      <dgm:prSet/>
      <dgm:spPr/>
      <dgm:t>
        <a:bodyPr/>
        <a:lstStyle/>
        <a:p>
          <a:endParaRPr lang="ru-RU"/>
        </a:p>
      </dgm:t>
    </dgm:pt>
    <dgm:pt modelId="{EC0573B4-86E7-48B7-8233-7B02F33EF3D6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74B264F1-51AE-4112-995F-729B2C40015B}" type="parTrans" cxnId="{AAE22100-7A9D-446F-A29E-D7CF73466B65}">
      <dgm:prSet/>
      <dgm:spPr/>
      <dgm:t>
        <a:bodyPr/>
        <a:lstStyle/>
        <a:p>
          <a:endParaRPr lang="ru-RU"/>
        </a:p>
      </dgm:t>
    </dgm:pt>
    <dgm:pt modelId="{690208B4-8274-4727-9B18-4B1D4F8248D9}" type="sibTrans" cxnId="{AAE22100-7A9D-446F-A29E-D7CF73466B65}">
      <dgm:prSet/>
      <dgm:spPr/>
      <dgm:t>
        <a:bodyPr/>
        <a:lstStyle/>
        <a:p>
          <a:endParaRPr lang="ru-RU"/>
        </a:p>
      </dgm:t>
    </dgm:pt>
    <dgm:pt modelId="{01B9D256-88FF-4D70-BB4D-6ED3BD03AF7C}">
      <dgm:prSet phldrT="[Текст]"/>
      <dgm:spPr>
        <a:ln w="381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uk-UA" dirty="0"/>
            <a:t>для осіб, зареєстрованих у селах, які здобули базову та повну загальну середню освіту у закладах освіти, що знаходяться на території сіл, у рік вступу на основі повної загальної середньої освіти конкурсний бал множиться на сільський</a:t>
          </a:r>
          <a:r>
            <a:rPr lang="en-US" dirty="0"/>
            <a:t> </a:t>
          </a:r>
          <a:r>
            <a:rPr lang="uk-UA" dirty="0"/>
            <a:t>коефіцієнт (СК) коефіцієнт шляхом його множення на їх добуток. </a:t>
          </a:r>
          <a:r>
            <a:rPr lang="uk-UA" b="1" dirty="0"/>
            <a:t>СК дорівнює 1,05;</a:t>
          </a:r>
          <a:endParaRPr lang="ru-RU" b="1" dirty="0"/>
        </a:p>
      </dgm:t>
    </dgm:pt>
    <dgm:pt modelId="{A67688FE-0C35-4FCC-B2B7-5F9B12A3EACA}" type="parTrans" cxnId="{D5E8C0FD-0002-497E-8C89-6A2B345C0C77}">
      <dgm:prSet/>
      <dgm:spPr/>
      <dgm:t>
        <a:bodyPr/>
        <a:lstStyle/>
        <a:p>
          <a:endParaRPr lang="ru-RU"/>
        </a:p>
      </dgm:t>
    </dgm:pt>
    <dgm:pt modelId="{6D64F732-BDF0-4B2C-87AF-62AF639DA24F}" type="sibTrans" cxnId="{D5E8C0FD-0002-497E-8C89-6A2B345C0C77}">
      <dgm:prSet/>
      <dgm:spPr/>
      <dgm:t>
        <a:bodyPr/>
        <a:lstStyle/>
        <a:p>
          <a:endParaRPr lang="ru-RU"/>
        </a:p>
      </dgm:t>
    </dgm:pt>
    <dgm:pt modelId="{0EE4CC41-0697-4C7B-AF80-6F1A20313633}">
      <dgm:prSet phldrT="[Текст]"/>
      <dgm:spPr>
        <a:ln w="381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uk-UA" dirty="0"/>
            <a:t>до Природничо-гуманітарного фахового коледжу ДВНЗ «УжНУ»  можна вступити на навчання за скороченою програмою не тільки тим, хто має диплом кваліфікованого робітника, але й тим, хто раніше здобув вищу освіту </a:t>
          </a:r>
          <a:r>
            <a:rPr lang="uk-UA" b="1" dirty="0"/>
            <a:t>(2-3 курси).</a:t>
          </a:r>
          <a:endParaRPr lang="ru-RU" b="1" dirty="0"/>
        </a:p>
      </dgm:t>
    </dgm:pt>
    <dgm:pt modelId="{6C578830-E594-47A7-814D-A874F35F0F79}" type="parTrans" cxnId="{855B2A1B-1375-4816-99D1-A3E31C89CD0B}">
      <dgm:prSet/>
      <dgm:spPr/>
      <dgm:t>
        <a:bodyPr/>
        <a:lstStyle/>
        <a:p>
          <a:endParaRPr lang="ru-RU"/>
        </a:p>
      </dgm:t>
    </dgm:pt>
    <dgm:pt modelId="{CF99063D-015E-4BFF-9DBC-131C684D1D2F}" type="sibTrans" cxnId="{855B2A1B-1375-4816-99D1-A3E31C89CD0B}">
      <dgm:prSet/>
      <dgm:spPr/>
      <dgm:t>
        <a:bodyPr/>
        <a:lstStyle/>
        <a:p>
          <a:endParaRPr lang="ru-RU"/>
        </a:p>
      </dgm:t>
    </dgm:pt>
    <dgm:pt modelId="{EFA45DEC-2DE0-4689-B03B-D124002309F8}" type="pres">
      <dgm:prSet presAssocID="{340E9D34-65D4-4549-B424-9BC1766CDA04}" presName="Name0" presStyleCnt="0">
        <dgm:presLayoutVars>
          <dgm:dir/>
          <dgm:animLvl val="lvl"/>
          <dgm:resizeHandles val="exact"/>
        </dgm:presLayoutVars>
      </dgm:prSet>
      <dgm:spPr/>
    </dgm:pt>
    <dgm:pt modelId="{F878FAE1-9658-4C05-A930-1B54D5FD71FD}" type="pres">
      <dgm:prSet presAssocID="{F910C1F8-6CF6-4397-B23C-6CAF64CCFB2B}" presName="linNode" presStyleCnt="0"/>
      <dgm:spPr/>
    </dgm:pt>
    <dgm:pt modelId="{268DB7F5-150A-4416-82E2-392B159E1826}" type="pres">
      <dgm:prSet presAssocID="{F910C1F8-6CF6-4397-B23C-6CAF64CCFB2B}" presName="parentText" presStyleLbl="node1" presStyleIdx="0" presStyleCnt="3" custScaleX="47050">
        <dgm:presLayoutVars>
          <dgm:chMax val="1"/>
          <dgm:bulletEnabled val="1"/>
        </dgm:presLayoutVars>
      </dgm:prSet>
      <dgm:spPr/>
    </dgm:pt>
    <dgm:pt modelId="{49169C76-394C-4AED-A588-FE4B7812C6DF}" type="pres">
      <dgm:prSet presAssocID="{F910C1F8-6CF6-4397-B23C-6CAF64CCFB2B}" presName="descendantText" presStyleLbl="alignAccFollowNode1" presStyleIdx="0" presStyleCnt="3" custScaleX="233770" custLinFactNeighborX="0">
        <dgm:presLayoutVars>
          <dgm:bulletEnabled val="1"/>
        </dgm:presLayoutVars>
      </dgm:prSet>
      <dgm:spPr/>
    </dgm:pt>
    <dgm:pt modelId="{B33724B2-4434-4B9C-8113-F344A1A285F1}" type="pres">
      <dgm:prSet presAssocID="{A6D19BA2-9BC9-465E-A4B4-F8ECF1AF59AB}" presName="sp" presStyleCnt="0"/>
      <dgm:spPr/>
    </dgm:pt>
    <dgm:pt modelId="{6FF4F50C-4982-4687-B894-1F4E193D09F1}" type="pres">
      <dgm:prSet presAssocID="{7A85A9D0-77E1-44A6-9258-AA04F8294F20}" presName="linNode" presStyleCnt="0"/>
      <dgm:spPr/>
    </dgm:pt>
    <dgm:pt modelId="{DD7A2BF2-94B0-419C-AD79-BDFBB0E6F7D8}" type="pres">
      <dgm:prSet presAssocID="{7A85A9D0-77E1-44A6-9258-AA04F8294F20}" presName="parentText" presStyleLbl="node1" presStyleIdx="1" presStyleCnt="3" custScaleX="68753">
        <dgm:presLayoutVars>
          <dgm:chMax val="1"/>
          <dgm:bulletEnabled val="1"/>
        </dgm:presLayoutVars>
      </dgm:prSet>
      <dgm:spPr/>
    </dgm:pt>
    <dgm:pt modelId="{6ED18039-9203-4AB2-9E62-5B5E3C184DC3}" type="pres">
      <dgm:prSet presAssocID="{7A85A9D0-77E1-44A6-9258-AA04F8294F20}" presName="descendantText" presStyleLbl="alignAccFollowNode1" presStyleIdx="1" presStyleCnt="3" custScaleX="348993" custLinFactNeighborX="0" custLinFactNeighborY="0">
        <dgm:presLayoutVars>
          <dgm:bulletEnabled val="1"/>
        </dgm:presLayoutVars>
      </dgm:prSet>
      <dgm:spPr/>
    </dgm:pt>
    <dgm:pt modelId="{93A59CE6-66AD-4C69-9607-E7888270427B}" type="pres">
      <dgm:prSet presAssocID="{C842644E-E02A-4351-A568-2EE545EDB101}" presName="sp" presStyleCnt="0"/>
      <dgm:spPr/>
    </dgm:pt>
    <dgm:pt modelId="{DE5F68A8-046F-4C55-8A6B-D2A76D32C2F7}" type="pres">
      <dgm:prSet presAssocID="{EC0573B4-86E7-48B7-8233-7B02F33EF3D6}" presName="linNode" presStyleCnt="0"/>
      <dgm:spPr/>
    </dgm:pt>
    <dgm:pt modelId="{A0CE6B59-1582-479F-8E37-E91AD2FE43D5}" type="pres">
      <dgm:prSet presAssocID="{EC0573B4-86E7-48B7-8233-7B02F33EF3D6}" presName="parentText" presStyleLbl="node1" presStyleIdx="2" presStyleCnt="3" custScaleX="27517">
        <dgm:presLayoutVars>
          <dgm:chMax val="1"/>
          <dgm:bulletEnabled val="1"/>
        </dgm:presLayoutVars>
      </dgm:prSet>
      <dgm:spPr/>
    </dgm:pt>
    <dgm:pt modelId="{E7D86A4E-1528-4BB5-9D3F-A0CBF5EB40EC}" type="pres">
      <dgm:prSet presAssocID="{EC0573B4-86E7-48B7-8233-7B02F33EF3D6}" presName="descendantText" presStyleLbl="alignAccFollowNode1" presStyleIdx="2" presStyleCnt="3" custScaleX="141805">
        <dgm:presLayoutVars>
          <dgm:bulletEnabled val="1"/>
        </dgm:presLayoutVars>
      </dgm:prSet>
      <dgm:spPr/>
    </dgm:pt>
  </dgm:ptLst>
  <dgm:cxnLst>
    <dgm:cxn modelId="{AAE22100-7A9D-446F-A29E-D7CF73466B65}" srcId="{340E9D34-65D4-4549-B424-9BC1766CDA04}" destId="{EC0573B4-86E7-48B7-8233-7B02F33EF3D6}" srcOrd="2" destOrd="0" parTransId="{74B264F1-51AE-4112-995F-729B2C40015B}" sibTransId="{690208B4-8274-4727-9B18-4B1D4F8248D9}"/>
    <dgm:cxn modelId="{855B2A1B-1375-4816-99D1-A3E31C89CD0B}" srcId="{EC0573B4-86E7-48B7-8233-7B02F33EF3D6}" destId="{0EE4CC41-0697-4C7B-AF80-6F1A20313633}" srcOrd="1" destOrd="0" parTransId="{6C578830-E594-47A7-814D-A874F35F0F79}" sibTransId="{CF99063D-015E-4BFF-9DBC-131C684D1D2F}"/>
    <dgm:cxn modelId="{9340FD31-2D5D-4C6B-9278-917EBEFDAA11}" type="presOf" srcId="{EC0573B4-86E7-48B7-8233-7B02F33EF3D6}" destId="{A0CE6B59-1582-479F-8E37-E91AD2FE43D5}" srcOrd="0" destOrd="0" presId="urn:microsoft.com/office/officeart/2005/8/layout/vList5"/>
    <dgm:cxn modelId="{2B876A5E-8B6C-4D8F-B32F-6194C3847392}" type="presOf" srcId="{DE1DDDC4-180A-4175-88DD-544CE9DCE8CE}" destId="{49169C76-394C-4AED-A588-FE4B7812C6DF}" srcOrd="0" destOrd="0" presId="urn:microsoft.com/office/officeart/2005/8/layout/vList5"/>
    <dgm:cxn modelId="{F72E585F-38D6-4E7A-A286-664EF64A90B1}" srcId="{7A85A9D0-77E1-44A6-9258-AA04F8294F20}" destId="{E00D3F87-E5D3-451C-9417-AEE16EE5235E}" srcOrd="1" destOrd="0" parTransId="{9878A724-5B91-425E-A81A-0FFF5EFCBA01}" sibTransId="{91ABB9DC-FE49-4AEE-9890-BBFEBEE86138}"/>
    <dgm:cxn modelId="{1A2E3041-8F45-4ADD-A1C7-52B815C5D69A}" type="presOf" srcId="{F910C1F8-6CF6-4397-B23C-6CAF64CCFB2B}" destId="{268DB7F5-150A-4416-82E2-392B159E1826}" srcOrd="0" destOrd="0" presId="urn:microsoft.com/office/officeart/2005/8/layout/vList5"/>
    <dgm:cxn modelId="{EAE8CE65-41C0-4429-A10F-B287DEA9D9E9}" type="presOf" srcId="{7A85A9D0-77E1-44A6-9258-AA04F8294F20}" destId="{DD7A2BF2-94B0-419C-AD79-BDFBB0E6F7D8}" srcOrd="0" destOrd="0" presId="urn:microsoft.com/office/officeart/2005/8/layout/vList5"/>
    <dgm:cxn modelId="{2CE9154C-2268-4D3E-9FB5-01C4623224D1}" type="presOf" srcId="{E00D3F87-E5D3-451C-9417-AEE16EE5235E}" destId="{6ED18039-9203-4AB2-9E62-5B5E3C184DC3}" srcOrd="0" destOrd="1" presId="urn:microsoft.com/office/officeart/2005/8/layout/vList5"/>
    <dgm:cxn modelId="{317E5E4C-68B7-46CB-AF55-6AC25C8D4872}" srcId="{340E9D34-65D4-4549-B424-9BC1766CDA04}" destId="{7A85A9D0-77E1-44A6-9258-AA04F8294F20}" srcOrd="1" destOrd="0" parTransId="{2E6C0FB6-979B-491D-98EA-2F2A7268B06F}" sibTransId="{C842644E-E02A-4351-A568-2EE545EDB101}"/>
    <dgm:cxn modelId="{BADC5B8E-D02D-49BE-9290-D6EAE1D9521B}" type="presOf" srcId="{01B9D256-88FF-4D70-BB4D-6ED3BD03AF7C}" destId="{E7D86A4E-1528-4BB5-9D3F-A0CBF5EB40EC}" srcOrd="0" destOrd="0" presId="urn:microsoft.com/office/officeart/2005/8/layout/vList5"/>
    <dgm:cxn modelId="{8E6B5B8F-7F4C-4C18-9891-D04BE222F7DD}" srcId="{F910C1F8-6CF6-4397-B23C-6CAF64CCFB2B}" destId="{DE1DDDC4-180A-4175-88DD-544CE9DCE8CE}" srcOrd="0" destOrd="0" parTransId="{D8DBA37B-F740-43AA-9463-5C5059DBB7E2}" sibTransId="{FACFFB78-0BDE-4ADF-A3DD-6A2B166E923C}"/>
    <dgm:cxn modelId="{DBFDF89F-65DB-41D9-885D-D83D986FBBC7}" srcId="{F910C1F8-6CF6-4397-B23C-6CAF64CCFB2B}" destId="{188CFBF2-65B3-4265-AAC1-6A65C9A6F287}" srcOrd="1" destOrd="0" parTransId="{E8E7A241-2F31-4ED7-9CF1-DF2E07BA4F24}" sibTransId="{0069F97F-1CF9-42BA-94C8-237C5DBACA02}"/>
    <dgm:cxn modelId="{8A04EBA2-A0F0-4F37-A833-5F73C3684B27}" type="presOf" srcId="{188CFBF2-65B3-4265-AAC1-6A65C9A6F287}" destId="{49169C76-394C-4AED-A588-FE4B7812C6DF}" srcOrd="0" destOrd="1" presId="urn:microsoft.com/office/officeart/2005/8/layout/vList5"/>
    <dgm:cxn modelId="{785CECC5-CB61-48BA-9A5E-3A5688AB836D}" type="presOf" srcId="{340E9D34-65D4-4549-B424-9BC1766CDA04}" destId="{EFA45DEC-2DE0-4689-B03B-D124002309F8}" srcOrd="0" destOrd="0" presId="urn:microsoft.com/office/officeart/2005/8/layout/vList5"/>
    <dgm:cxn modelId="{E756AAD7-29B4-4E08-AF75-179811603DF0}" type="presOf" srcId="{0EE4CC41-0697-4C7B-AF80-6F1A20313633}" destId="{E7D86A4E-1528-4BB5-9D3F-A0CBF5EB40EC}" srcOrd="0" destOrd="1" presId="urn:microsoft.com/office/officeart/2005/8/layout/vList5"/>
    <dgm:cxn modelId="{4B00A7DF-BBAF-4609-9AB4-D51BC6B27649}" srcId="{7A85A9D0-77E1-44A6-9258-AA04F8294F20}" destId="{4613EEC7-8026-4F56-9413-B4D5D0D403A1}" srcOrd="0" destOrd="0" parTransId="{1E40ED39-88D0-41B4-A41F-E882C73E755D}" sibTransId="{22562859-6684-482D-9369-86F0FE7FB1AD}"/>
    <dgm:cxn modelId="{F81FF4FA-1414-43D1-8D78-BA88F2426423}" type="presOf" srcId="{4613EEC7-8026-4F56-9413-B4D5D0D403A1}" destId="{6ED18039-9203-4AB2-9E62-5B5E3C184DC3}" srcOrd="0" destOrd="0" presId="urn:microsoft.com/office/officeart/2005/8/layout/vList5"/>
    <dgm:cxn modelId="{D16857FB-CC4D-42AE-A503-762D89B38C91}" srcId="{340E9D34-65D4-4549-B424-9BC1766CDA04}" destId="{F910C1F8-6CF6-4397-B23C-6CAF64CCFB2B}" srcOrd="0" destOrd="0" parTransId="{DBF43019-4A78-40B2-BE6E-2DA1E7632ADA}" sibTransId="{A6D19BA2-9BC9-465E-A4B4-F8ECF1AF59AB}"/>
    <dgm:cxn modelId="{D5E8C0FD-0002-497E-8C89-6A2B345C0C77}" srcId="{EC0573B4-86E7-48B7-8233-7B02F33EF3D6}" destId="{01B9D256-88FF-4D70-BB4D-6ED3BD03AF7C}" srcOrd="0" destOrd="0" parTransId="{A67688FE-0C35-4FCC-B2B7-5F9B12A3EACA}" sibTransId="{6D64F732-BDF0-4B2C-87AF-62AF639DA24F}"/>
    <dgm:cxn modelId="{C908815E-4132-4B4D-A42E-4C7AB859CD79}" type="presParOf" srcId="{EFA45DEC-2DE0-4689-B03B-D124002309F8}" destId="{F878FAE1-9658-4C05-A930-1B54D5FD71FD}" srcOrd="0" destOrd="0" presId="urn:microsoft.com/office/officeart/2005/8/layout/vList5"/>
    <dgm:cxn modelId="{C2083F67-6C86-4308-BEAE-B81E1229623A}" type="presParOf" srcId="{F878FAE1-9658-4C05-A930-1B54D5FD71FD}" destId="{268DB7F5-150A-4416-82E2-392B159E1826}" srcOrd="0" destOrd="0" presId="urn:microsoft.com/office/officeart/2005/8/layout/vList5"/>
    <dgm:cxn modelId="{21C4459D-A838-4368-A3A3-D4B73978917F}" type="presParOf" srcId="{F878FAE1-9658-4C05-A930-1B54D5FD71FD}" destId="{49169C76-394C-4AED-A588-FE4B7812C6DF}" srcOrd="1" destOrd="0" presId="urn:microsoft.com/office/officeart/2005/8/layout/vList5"/>
    <dgm:cxn modelId="{601960A1-C677-4A6B-A879-0B6523E7869B}" type="presParOf" srcId="{EFA45DEC-2DE0-4689-B03B-D124002309F8}" destId="{B33724B2-4434-4B9C-8113-F344A1A285F1}" srcOrd="1" destOrd="0" presId="urn:microsoft.com/office/officeart/2005/8/layout/vList5"/>
    <dgm:cxn modelId="{8F144D13-ED68-4E34-A7D8-1C695170F99C}" type="presParOf" srcId="{EFA45DEC-2DE0-4689-B03B-D124002309F8}" destId="{6FF4F50C-4982-4687-B894-1F4E193D09F1}" srcOrd="2" destOrd="0" presId="urn:microsoft.com/office/officeart/2005/8/layout/vList5"/>
    <dgm:cxn modelId="{5EA0BD01-9BAA-409C-9E66-573F690217E8}" type="presParOf" srcId="{6FF4F50C-4982-4687-B894-1F4E193D09F1}" destId="{DD7A2BF2-94B0-419C-AD79-BDFBB0E6F7D8}" srcOrd="0" destOrd="0" presId="urn:microsoft.com/office/officeart/2005/8/layout/vList5"/>
    <dgm:cxn modelId="{456A0010-3CAD-4B14-A62E-0F7A5E9709FC}" type="presParOf" srcId="{6FF4F50C-4982-4687-B894-1F4E193D09F1}" destId="{6ED18039-9203-4AB2-9E62-5B5E3C184DC3}" srcOrd="1" destOrd="0" presId="urn:microsoft.com/office/officeart/2005/8/layout/vList5"/>
    <dgm:cxn modelId="{4C731432-E34B-4810-9CD1-997E2A9B2B25}" type="presParOf" srcId="{EFA45DEC-2DE0-4689-B03B-D124002309F8}" destId="{93A59CE6-66AD-4C69-9607-E7888270427B}" srcOrd="3" destOrd="0" presId="urn:microsoft.com/office/officeart/2005/8/layout/vList5"/>
    <dgm:cxn modelId="{8048DFC0-9B50-4565-91CE-7C64B8B83B63}" type="presParOf" srcId="{EFA45DEC-2DE0-4689-B03B-D124002309F8}" destId="{DE5F68A8-046F-4C55-8A6B-D2A76D32C2F7}" srcOrd="4" destOrd="0" presId="urn:microsoft.com/office/officeart/2005/8/layout/vList5"/>
    <dgm:cxn modelId="{E45886E9-E51F-4145-ADB4-9C37E882645E}" type="presParOf" srcId="{DE5F68A8-046F-4C55-8A6B-D2A76D32C2F7}" destId="{A0CE6B59-1582-479F-8E37-E91AD2FE43D5}" srcOrd="0" destOrd="0" presId="urn:microsoft.com/office/officeart/2005/8/layout/vList5"/>
    <dgm:cxn modelId="{854195E6-9471-46B7-B071-E7ACED6FF20C}" type="presParOf" srcId="{DE5F68A8-046F-4C55-8A6B-D2A76D32C2F7}" destId="{E7D86A4E-1528-4BB5-9D3F-A0CBF5EB40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69C76-394C-4AED-A588-FE4B7812C6DF}">
      <dsp:nvSpPr>
        <dsp:cNvPr id="0" name=""/>
        <dsp:cNvSpPr/>
      </dsp:nvSpPr>
      <dsp:spPr>
        <a:xfrm rot="5400000">
          <a:off x="5481360" y="-4158265"/>
          <a:ext cx="1413696" cy="100890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вступники на основі 11-ти класів зможуть подати для вступу у коледж сертифікати ЗНО з визначених предметів або складати вступні іспити на власний розсуд у </a:t>
          </a:r>
          <a:r>
            <a:rPr lang="uk-UA" sz="1500" b="1" kern="1200" dirty="0"/>
            <a:t>будь-яких варіантах</a:t>
          </a:r>
          <a:r>
            <a:rPr lang="uk-UA" sz="1500" kern="1200" dirty="0"/>
            <a:t>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у разі подачі результатів ЗНО бал вступника за відповідне вступне випробування підвищується </a:t>
          </a:r>
          <a:r>
            <a:rPr lang="uk-UA" sz="1500" b="1" kern="1200" dirty="0"/>
            <a:t>на 25%;</a:t>
          </a:r>
          <a:endParaRPr lang="ru-RU" sz="1500" b="1" kern="1200" dirty="0"/>
        </a:p>
      </dsp:txBody>
      <dsp:txXfrm rot="-5400000">
        <a:off x="1143706" y="248400"/>
        <a:ext cx="10019994" cy="1275674"/>
      </dsp:txXfrm>
    </dsp:sp>
    <dsp:sp modelId="{268DB7F5-150A-4416-82E2-392B159E1826}">
      <dsp:nvSpPr>
        <dsp:cNvPr id="0" name=""/>
        <dsp:cNvSpPr/>
      </dsp:nvSpPr>
      <dsp:spPr>
        <a:xfrm>
          <a:off x="1506" y="2677"/>
          <a:ext cx="1142198" cy="1767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kern="1200" dirty="0"/>
        </a:p>
      </dsp:txBody>
      <dsp:txXfrm>
        <a:off x="57264" y="58435"/>
        <a:ext cx="1030682" cy="1655604"/>
      </dsp:txXfrm>
    </dsp:sp>
    <dsp:sp modelId="{6ED18039-9203-4AB2-9E62-5B5E3C184DC3}">
      <dsp:nvSpPr>
        <dsp:cNvPr id="0" name=""/>
        <dsp:cNvSpPr/>
      </dsp:nvSpPr>
      <dsp:spPr>
        <a:xfrm rot="5400000">
          <a:off x="5475411" y="-2317720"/>
          <a:ext cx="1413696" cy="101188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для вступу на основі 11-ти класів прийматимуть сертифікати ЗНО 4 років: </a:t>
          </a:r>
          <a:r>
            <a:rPr lang="uk-UA" sz="1500" b="1" kern="1200" dirty="0"/>
            <a:t>2018 </a:t>
          </a:r>
          <a:r>
            <a:rPr lang="uk-UA" sz="1500" kern="1200" dirty="0"/>
            <a:t>(окрім іноземних мов), </a:t>
          </a:r>
          <a:r>
            <a:rPr lang="uk-UA" sz="1500" b="1" kern="1200" dirty="0"/>
            <a:t>2019, 2020 та 2021 років з усіх предметів;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мінімальна кількість балів сертифіката ЗНО (вступного іспиту) для допуску до участі в конкурсі при вступі на основі повної загальної середньої освіти складає </a:t>
          </a:r>
          <a:r>
            <a:rPr lang="uk-UA" sz="1500" b="1" kern="1200" dirty="0"/>
            <a:t>100 балів;</a:t>
          </a:r>
          <a:endParaRPr lang="ru-RU" sz="1500" b="1" kern="1200" dirty="0"/>
        </a:p>
      </dsp:txBody>
      <dsp:txXfrm rot="-5400000">
        <a:off x="1122826" y="2103876"/>
        <a:ext cx="10049856" cy="1275674"/>
      </dsp:txXfrm>
    </dsp:sp>
    <dsp:sp modelId="{DD7A2BF2-94B0-419C-AD79-BDFBB0E6F7D8}">
      <dsp:nvSpPr>
        <dsp:cNvPr id="0" name=""/>
        <dsp:cNvSpPr/>
      </dsp:nvSpPr>
      <dsp:spPr>
        <a:xfrm>
          <a:off x="1506" y="1858153"/>
          <a:ext cx="1121319" cy="1767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kern="1200" dirty="0"/>
        </a:p>
      </dsp:txBody>
      <dsp:txXfrm>
        <a:off x="56244" y="1912891"/>
        <a:ext cx="1011843" cy="1657644"/>
      </dsp:txXfrm>
    </dsp:sp>
    <dsp:sp modelId="{E7D86A4E-1528-4BB5-9D3F-A0CBF5EB40EC}">
      <dsp:nvSpPr>
        <dsp:cNvPr id="0" name=""/>
        <dsp:cNvSpPr/>
      </dsp:nvSpPr>
      <dsp:spPr>
        <a:xfrm rot="5400000">
          <a:off x="5469552" y="-471243"/>
          <a:ext cx="1413696" cy="101368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для осіб, зареєстрованих у селах, які здобули базову та повну загальну середню освіту у закладах освіти, що знаходяться на території сіл, у рік вступу на основі повної загальної середньої освіти конкурсний бал множиться на сільський</a:t>
          </a:r>
          <a:r>
            <a:rPr lang="en-US" sz="1500" kern="1200" dirty="0"/>
            <a:t> </a:t>
          </a:r>
          <a:r>
            <a:rPr lang="uk-UA" sz="1500" kern="1200" dirty="0"/>
            <a:t>коефіцієнт (СК) коефіцієнт шляхом його множення на їх добуток. </a:t>
          </a:r>
          <a:r>
            <a:rPr lang="uk-UA" sz="1500" b="1" kern="1200" dirty="0"/>
            <a:t>СК дорівнює 1,05;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до Природничо-гуманітарного фахового коледжу ДВНЗ «УжНУ»  можна вступити на навчання за скороченою програмою не тільки тим, хто має диплом кваліфікованого робітника, але й тим, хто раніше здобув вищу освіту </a:t>
          </a:r>
          <a:r>
            <a:rPr lang="uk-UA" sz="1500" b="1" kern="1200" dirty="0"/>
            <a:t>(2-3 курси).</a:t>
          </a:r>
          <a:endParaRPr lang="ru-RU" sz="1500" b="1" kern="1200" dirty="0"/>
        </a:p>
      </dsp:txBody>
      <dsp:txXfrm rot="-5400000">
        <a:off x="1107968" y="3959352"/>
        <a:ext cx="10067855" cy="1275674"/>
      </dsp:txXfrm>
    </dsp:sp>
    <dsp:sp modelId="{A0CE6B59-1582-479F-8E37-E91AD2FE43D5}">
      <dsp:nvSpPr>
        <dsp:cNvPr id="0" name=""/>
        <dsp:cNvSpPr/>
      </dsp:nvSpPr>
      <dsp:spPr>
        <a:xfrm>
          <a:off x="1506" y="3713629"/>
          <a:ext cx="1106460" cy="1767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kern="1200" dirty="0"/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kern="1200" dirty="0"/>
        </a:p>
      </dsp:txBody>
      <dsp:txXfrm>
        <a:off x="55519" y="3767642"/>
        <a:ext cx="998434" cy="1659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A0F2-7341-42E8-B399-085DF4E883D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177A-2D2B-412E-9D79-257AB97F1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0072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A0F2-7341-42E8-B399-085DF4E883D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177A-2D2B-412E-9D79-257AB97F1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1265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A0F2-7341-42E8-B399-085DF4E883D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177A-2D2B-412E-9D79-257AB97F1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1545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A0F2-7341-42E8-B399-085DF4E883D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177A-2D2B-412E-9D79-257AB97F1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6086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A0F2-7341-42E8-B399-085DF4E883D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177A-2D2B-412E-9D79-257AB97F1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07266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A0F2-7341-42E8-B399-085DF4E883D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177A-2D2B-412E-9D79-257AB97F1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202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A0F2-7341-42E8-B399-085DF4E883D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177A-2D2B-412E-9D79-257AB97F1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70313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A0F2-7341-42E8-B399-085DF4E883D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177A-2D2B-412E-9D79-257AB97F1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3485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A0F2-7341-42E8-B399-085DF4E883D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177A-2D2B-412E-9D79-257AB97F1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63038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A0F2-7341-42E8-B399-085DF4E883D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177A-2D2B-412E-9D79-257AB97F1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22599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A0F2-7341-42E8-B399-085DF4E883D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177A-2D2B-412E-9D79-257AB97F1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5439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5A0F2-7341-42E8-B399-085DF4E883D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9177A-2D2B-412E-9D79-257AB97F1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1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10" Type="http://schemas.openxmlformats.org/officeDocument/2006/relationships/image" Target="../media/image6.gif" /><Relationship Id="rId4" Type="http://schemas.openxmlformats.org/officeDocument/2006/relationships/diagramLayout" Target="../diagrams/layout1.xml" /><Relationship Id="rId9" Type="http://schemas.openxmlformats.org/officeDocument/2006/relationships/image" Target="../media/image5.gif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4659"/>
          </a:xfrm>
          <a:prstGeom prst="rect">
            <a:avLst/>
          </a:prstGeom>
        </p:spPr>
      </p:pic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222248" y="1136329"/>
            <a:ext cx="9747504" cy="4572000"/>
          </a:xfrm>
          <a:prstGeom prst="snip2DiagRect">
            <a:avLst/>
          </a:prstGeom>
          <a:solidFill>
            <a:srgbClr val="00B050">
              <a:alpha val="65000"/>
            </a:srgb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Нововведення при вступі на основі повної загальної середньої освіти до Природничо-гуманітарного фахового коледжу ДВНЗ «УжНУ»  у 2021 році </a:t>
            </a:r>
          </a:p>
        </p:txBody>
      </p:sp>
    </p:spTree>
    <p:extLst>
      <p:ext uri="{BB962C8B-B14F-4D97-AF65-F5344CB8AC3E}">
        <p14:creationId xmlns:p14="http://schemas.microsoft.com/office/powerpoint/2010/main" val="350072505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89904" cy="6858000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>
            <a:off x="6227064" y="201168"/>
            <a:ext cx="5964936" cy="6364224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i="1" dirty="0">
                <a:solidFill>
                  <a:schemeClr val="tx1"/>
                </a:solidFill>
              </a:rPr>
              <a:t>Під час подання заяви в паперовій формі вступник пред'являє особисто оригінали:</a:t>
            </a:r>
            <a:endParaRPr lang="en-US" sz="2000" dirty="0">
              <a:solidFill>
                <a:schemeClr val="tx1"/>
              </a:solidFill>
            </a:endParaRPr>
          </a:p>
          <a:p>
            <a:pPr lvl="0" indent="45720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</a:rPr>
              <a:t>копію документа, що посвідчує особу;</a:t>
            </a:r>
            <a:endParaRPr lang="en-US" dirty="0">
              <a:solidFill>
                <a:schemeClr val="tx1"/>
              </a:solidFill>
            </a:endParaRPr>
          </a:p>
          <a:p>
            <a:pPr lvl="0" indent="45720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</a:rPr>
              <a:t>чотири кольорові фотокартки розміром 3 х 4 см.</a:t>
            </a:r>
            <a:endParaRPr lang="en-US" dirty="0">
              <a:solidFill>
                <a:schemeClr val="tx1"/>
              </a:solidFill>
            </a:endParaRPr>
          </a:p>
          <a:p>
            <a:pPr lvl="0" indent="45720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</a:rPr>
              <a:t>військово-облікових документів;</a:t>
            </a:r>
            <a:endParaRPr lang="en-US" dirty="0">
              <a:solidFill>
                <a:schemeClr val="tx1"/>
              </a:solidFill>
            </a:endParaRPr>
          </a:p>
          <a:p>
            <a:pPr lvl="0" indent="45720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</a:rPr>
              <a:t>документа державного зразка про раніше здобутий освітній (освітньо-кваліфікаційний) рівень, ступінь вищої освіти, на основі якого здійснюється вступ, і додаток до нього;</a:t>
            </a:r>
            <a:endParaRPr lang="en-US" dirty="0">
              <a:solidFill>
                <a:schemeClr val="tx1"/>
              </a:solidFill>
            </a:endParaRPr>
          </a:p>
          <a:p>
            <a:pPr lvl="0" indent="45720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1"/>
                </a:solidFill>
              </a:rPr>
              <a:t>сертифіката(</a:t>
            </a:r>
            <a:r>
              <a:rPr lang="uk-UA" dirty="0" err="1">
                <a:solidFill>
                  <a:schemeClr val="tx1"/>
                </a:solidFill>
              </a:rPr>
              <a:t>ів</a:t>
            </a:r>
            <a:r>
              <a:rPr lang="uk-UA" dirty="0">
                <a:solidFill>
                  <a:schemeClr val="tx1"/>
                </a:solidFill>
              </a:rPr>
              <a:t>) зовнішнього незалежного оцінювання;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4114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Природничо-гуманітарний фаховий коледж чекає на тебе!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4864" y="5188334"/>
            <a:ext cx="8074688" cy="1325563"/>
          </a:xfrm>
        </p:spPr>
        <p:txBody>
          <a:bodyPr>
            <a:noAutofit/>
          </a:bodyPr>
          <a:lstStyle/>
          <a:p>
            <a:r>
              <a:rPr lang="uk-UA" sz="3600" b="1" cap="none" dirty="0">
                <a:latin typeface="Monotype Corsiva" panose="03010101010201010101" pitchFamily="66" charset="0"/>
              </a:rPr>
              <a:t>Контактні дані:</a:t>
            </a:r>
            <a:br>
              <a:rPr lang="uk-UA" sz="3600" b="1" cap="none" dirty="0">
                <a:latin typeface="Monotype Corsiva" panose="03010101010201010101" pitchFamily="66" charset="0"/>
              </a:rPr>
            </a:br>
            <a:r>
              <a:rPr lang="uk-UA" sz="3600" b="1" cap="none" dirty="0" err="1">
                <a:latin typeface="Monotype Corsiva" panose="03010101010201010101" pitchFamily="66" charset="0"/>
              </a:rPr>
              <a:t>ел.адреса</a:t>
            </a:r>
            <a:r>
              <a:rPr lang="uk-UA" sz="3600" b="1" cap="none" dirty="0">
                <a:latin typeface="Monotype Corsiva" panose="03010101010201010101" pitchFamily="66" charset="0"/>
              </a:rPr>
              <a:t>: </a:t>
            </a:r>
            <a:r>
              <a:rPr lang="en-US" sz="3600" b="1" cap="none" dirty="0">
                <a:latin typeface="Monotype Corsiva" panose="03010101010201010101" pitchFamily="66" charset="0"/>
              </a:rPr>
              <a:t>college@uzhnu.edu.ua</a:t>
            </a:r>
            <a:r>
              <a:rPr lang="uk-UA" sz="3600" b="1" cap="none" dirty="0">
                <a:latin typeface="Monotype Corsiva" panose="03010101010201010101" pitchFamily="66" charset="0"/>
              </a:rPr>
              <a:t> </a:t>
            </a:r>
            <a:br>
              <a:rPr lang="uk-UA" sz="36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</a:br>
            <a:r>
              <a:rPr lang="uk-UA" sz="3600" b="1" cap="none" dirty="0" err="1">
                <a:latin typeface="Monotype Corsiva" panose="03010101010201010101" pitchFamily="66" charset="0"/>
              </a:rPr>
              <a:t>моб</a:t>
            </a:r>
            <a:r>
              <a:rPr lang="uk-UA" sz="3600" b="1" cap="none" dirty="0">
                <a:latin typeface="Monotype Corsiva" panose="03010101010201010101" pitchFamily="66" charset="0"/>
              </a:rPr>
              <a:t>. 096 19 69 103</a:t>
            </a:r>
            <a:r>
              <a:rPr lang="uk-UA" sz="3600" b="1" dirty="0">
                <a:latin typeface="Monotype Corsiva" panose="03010101010201010101" pitchFamily="66" charset="0"/>
              </a:rPr>
              <a:t>; 095 873 1002.</a:t>
            </a:r>
            <a:endParaRPr lang="en-US" sz="36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810" y="3640521"/>
            <a:ext cx="28575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1424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9252" y="0"/>
            <a:ext cx="6112748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 до Природничо-гуманітарного фахового коледжу ДВНЗ «УжНУ» для здобуття освітньо-професійного ступеня фахового молодшого бакалавра у 2021 році проводиться за наступними спеціальностями: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071 ОБЛІК І ОПОДАТКУВАННЯ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072 ФІНАНСИ, БАНКІВСЬКА СПРАВА ТА СТРАХУВАННЯ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081 ПРАВО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121 ІНЖЕНЕРІЯ ПРОГРАМНОГО ЗАБЕЗПЕЧЕННЯ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 БУДІВНИЦТВО ТА ЦИВІЛЬНА ІНЖЕНЕРІЯ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 ГЕОДЕЗІЯ ТА ЗЕМЛЕУСТРІЙ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242 ТУРИЗМ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6079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63275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7145"/>
            <a:ext cx="12192001" cy="6840855"/>
          </a:xfrm>
          <a:prstGeom prst="rect">
            <a:avLst/>
          </a:prstGeom>
        </p:spPr>
      </p:pic>
      <p:sp>
        <p:nvSpPr>
          <p:cNvPr id="7" name="Выноска со стрелкой вниз 6"/>
          <p:cNvSpPr/>
          <p:nvPr/>
        </p:nvSpPr>
        <p:spPr>
          <a:xfrm>
            <a:off x="1203009" y="141598"/>
            <a:ext cx="10142137" cy="1001861"/>
          </a:xfrm>
          <a:prstGeom prst="downArrowCallou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що загалом потрібно звернути увагу при вступі на основі 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повної загальної середньої освіти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24871075"/>
              </p:ext>
            </p:extLst>
          </p:nvPr>
        </p:nvGraphicFramePr>
        <p:xfrm>
          <a:off x="650908" y="1259016"/>
          <a:ext cx="11246340" cy="548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6" y="1583094"/>
            <a:ext cx="1001485" cy="10014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25" y="5424725"/>
            <a:ext cx="1185426" cy="9940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6" y="3465968"/>
            <a:ext cx="1069521" cy="10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2685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536"/>
            <a:ext cx="12192000" cy="6850464"/>
          </a:xfrm>
          <a:prstGeom prst="rect">
            <a:avLst/>
          </a:prstGeom>
        </p:spPr>
      </p:pic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961293" y="155750"/>
            <a:ext cx="10269414" cy="1326382"/>
          </a:xfrm>
          <a:prstGeom prst="snip2Same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УВАГА!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 з торішнім вступом, слід виокремити наступне нововведення  вступної кампанії: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61293" y="2048277"/>
            <a:ext cx="10507226" cy="4652387"/>
          </a:xfrm>
          <a:prstGeom prst="horizontalScroll">
            <a:avLst/>
          </a:prstGeom>
          <a:solidFill>
            <a:schemeClr val="bg2">
              <a:lumMod val="75000"/>
              <a:alpha val="7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Вступники на основі повної загальної середньої освіти, які не склали ЗНО можуть </a:t>
            </a:r>
            <a:r>
              <a:rPr lang="uk-UA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здати вступні іспити у Природничо-гуманітарному фаховому коледжі до початку подачі заяв та документів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їм надається можливість спочатку скласти вступні іспити, а потім подавати документи до коледжу.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даної категорії абітурієнтів вступні іспити проводяться в кілька потоків, а саме: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по 13 липня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 (для вступників, які претендують на місця </a:t>
            </a:r>
            <a:r>
              <a:rPr lang="uk-UA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замовлення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липня по 02 серпня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проводитись додаткові сесії іспитів для вступників, які вступають виключно на місця </a:t>
            </a:r>
            <a:r>
              <a:rPr lang="uk-UA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кошти фізичних або юридичних осіб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1235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74"/>
            <a:ext cx="12192000" cy="6855326"/>
          </a:xfrm>
          <a:prstGeom prst="rect">
            <a:avLst/>
          </a:prstGeom>
        </p:spPr>
      </p:pic>
      <p:sp>
        <p:nvSpPr>
          <p:cNvPr id="5" name="Багетная рамка 4"/>
          <p:cNvSpPr/>
          <p:nvPr/>
        </p:nvSpPr>
        <p:spPr>
          <a:xfrm>
            <a:off x="1607736" y="365125"/>
            <a:ext cx="8641583" cy="1081838"/>
          </a:xfrm>
          <a:prstGeom prst="bevel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Покрокове роз’яснення здачі вступних іспитів у період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по 13 липня: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612949" y="1899138"/>
            <a:ext cx="10480431" cy="4783016"/>
          </a:xfrm>
          <a:prstGeom prst="bevel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1. 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Вступники, які претендують навчання на місця державного замовлення повинні у період </a:t>
            </a:r>
            <a:r>
              <a:rPr lang="uk-UA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15 по  30 червня 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надіслати на офіційну електронну адресу Приймальної комісії Природничо-гуманітарного фахового коледжу ДВНЗ "УжНУ" (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college@uzhnu.edu.ua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скановані копії / фотокопії наступних документів: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 екземпляр заповненої заяви (яка буде розміщена на сайті у Додаток 1);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про повну загальну середню освіту і додаток до нього;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що посвідчує особу (ID-картка);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фотокартки для документів.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6270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81261" cy="6858000"/>
          </a:xfrm>
          <a:prstGeom prst="rect">
            <a:avLst/>
          </a:prstGeom>
        </p:spPr>
      </p:pic>
      <p:sp>
        <p:nvSpPr>
          <p:cNvPr id="5" name="Багетная рамка 4"/>
          <p:cNvSpPr/>
          <p:nvPr/>
        </p:nvSpPr>
        <p:spPr>
          <a:xfrm>
            <a:off x="1467059" y="974690"/>
            <a:ext cx="9886741" cy="4923692"/>
          </a:xfrm>
          <a:prstGeom prst="bevel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2.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Приймальна комісія Природничо-гуманітарного фахового коледжу ДВНЗ "УжНУ" на підставі отриманих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сканкопій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(фотокопій) здійснює перевірку документів, реєстрацію вступника та надсилає підтвердження отримання заяви вступнику разом з розкладом вступних випробувань на електронну адресу, вказану в Заяві (в Додатку 2 вказані вступі випробування за кожною спеціальністю).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установлено,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 не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конкурсному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на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електронну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адресу,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надійшли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буде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надіслано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вказанням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5743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868"/>
          <a:stretch/>
        </p:blipFill>
        <p:spPr>
          <a:xfrm>
            <a:off x="0" y="1"/>
            <a:ext cx="12180070" cy="6858000"/>
          </a:xfrm>
          <a:prstGeom prst="rect">
            <a:avLst/>
          </a:prstGeom>
        </p:spPr>
      </p:pic>
      <p:sp>
        <p:nvSpPr>
          <p:cNvPr id="5" name="Багетная рамка 4"/>
          <p:cNvSpPr/>
          <p:nvPr/>
        </p:nvSpPr>
        <p:spPr>
          <a:xfrm>
            <a:off x="1101028" y="2017207"/>
            <a:ext cx="9978013" cy="2823587"/>
          </a:xfrm>
          <a:prstGeom prst="bevel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3. Заяву у паперовій формі  (паперовий екземпляр заяви ) та завірені копії необхідних документів вступник подає особисто до Приймальної комісії Природничо-гуманітарного фахового коледжу ДВНЗ "</a:t>
            </a: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УЖНУ"в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першого іспиту за годину до його початку.</a:t>
            </a:r>
          </a:p>
        </p:txBody>
      </p:sp>
    </p:spTree>
    <p:extLst>
      <p:ext uri="{BB962C8B-B14F-4D97-AF65-F5344CB8AC3E}">
        <p14:creationId xmlns:p14="http://schemas.microsoft.com/office/powerpoint/2010/main" val="209307224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  <a:alpha val="90000"/>
            </a:schemeClr>
          </a:solidFill>
        </p:spPr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536"/>
            <a:ext cx="12192000" cy="6865536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</p:spPr>
      </p:pic>
      <p:sp>
        <p:nvSpPr>
          <p:cNvPr id="5" name="Выноска со стрелкой вниз 4"/>
          <p:cNvSpPr/>
          <p:nvPr/>
        </p:nvSpPr>
        <p:spPr>
          <a:xfrm>
            <a:off x="0" y="30930"/>
            <a:ext cx="12192000" cy="1108261"/>
          </a:xfrm>
          <a:prstGeom prst="downArrowCallout">
            <a:avLst/>
          </a:prstGeom>
          <a:solidFill>
            <a:schemeClr val="accent2">
              <a:lumMod val="75000"/>
              <a:alpha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 подачі документів для вступників на основі повної загальної середньої освіти за денною формою здобуття освіти: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6089" y="1234206"/>
            <a:ext cx="10607710" cy="627845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</a:t>
            </a:r>
            <a:r>
              <a:rPr lang="uk-UA" dirty="0"/>
              <a:t>реєстрація електронних кабінетів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вступників</a:t>
            </a:r>
            <a:r>
              <a:rPr lang="uk-UA" dirty="0"/>
              <a:t>, розпочинається </a:t>
            </a:r>
            <a:r>
              <a:rPr lang="uk-UA" b="1" i="1" dirty="0"/>
              <a:t>01 липня</a:t>
            </a:r>
            <a:r>
              <a:rPr lang="uk-UA" dirty="0"/>
              <a:t>;</a:t>
            </a:r>
            <a:endParaRPr lang="en-US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44642" y="2063616"/>
            <a:ext cx="9609155" cy="926267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 заяв та документів починається з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липня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закінчується: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липня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осіб, які вступають на основі вступних іспитів;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 серпня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осіб, які вступають тільки на основі сертифікатів ЗНО;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84155" y="1124800"/>
            <a:ext cx="1050890" cy="844061"/>
          </a:xfrm>
          <a:prstGeom prst="hexagon">
            <a:avLst/>
          </a:prstGeom>
          <a:solidFill>
            <a:schemeClr val="accent2">
              <a:lumMod val="75000"/>
              <a:alpha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uk-UA" dirty="0"/>
              <a:t>)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1219200" y="2082688"/>
            <a:ext cx="1050890" cy="844061"/>
          </a:xfrm>
          <a:prstGeom prst="hexagon">
            <a:avLst/>
          </a:prstGeom>
          <a:solidFill>
            <a:schemeClr val="accent2">
              <a:lumMod val="75000"/>
              <a:alpha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uk-UA" dirty="0"/>
              <a:t>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41103" y="3136434"/>
            <a:ext cx="8612694" cy="926267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вступні іспити проводяться з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до 02 серпня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в декілька потоків);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2123972" y="3177536"/>
            <a:ext cx="1050890" cy="844061"/>
          </a:xfrm>
          <a:prstGeom prst="hexagon">
            <a:avLst/>
          </a:prstGeom>
          <a:solidFill>
            <a:schemeClr val="accent2">
              <a:lumMod val="75000"/>
              <a:alpha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uk-UA" dirty="0"/>
              <a:t>)</a:t>
            </a:r>
            <a:r>
              <a:rPr lang="en-US" dirty="0"/>
              <a:t> </a:t>
            </a:r>
            <a:endParaRPr lang="uk-UA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44642" y="4248220"/>
            <a:ext cx="9609155" cy="926267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рейтингові списки осіб оприлюднюються не пізніше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 серпня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1219197" y="4321082"/>
            <a:ext cx="1050890" cy="844061"/>
          </a:xfrm>
          <a:prstGeom prst="hexagon">
            <a:avLst/>
          </a:prstGeom>
          <a:solidFill>
            <a:schemeClr val="accent2">
              <a:lumMod val="75000"/>
              <a:alpha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r>
              <a:rPr lang="uk-UA" dirty="0"/>
              <a:t>)</a:t>
            </a:r>
            <a:r>
              <a:rPr lang="en-US" dirty="0"/>
              <a:t> </a:t>
            </a:r>
            <a:endParaRPr lang="uk-UA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6089" y="5321039"/>
            <a:ext cx="10607708" cy="1279986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en-US" dirty="0"/>
              <a:t>        </a:t>
            </a:r>
            <a:r>
              <a:rPr lang="uk-UA" dirty="0"/>
              <a:t>зарахування вступників відбувається: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uk-UA" dirty="0"/>
              <a:t>за державним замовленням - не пізніше </a:t>
            </a:r>
            <a:r>
              <a:rPr lang="uk-UA" b="1" i="1" dirty="0"/>
              <a:t>14 серпня</a:t>
            </a:r>
            <a:r>
              <a:rPr lang="uk-UA" dirty="0"/>
              <a:t>;</a:t>
            </a:r>
            <a:r>
              <a:rPr lang="en-US" dirty="0"/>
              <a:t>   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uk-UA" dirty="0"/>
              <a:t>за кошти фізичних або юридичних осіб - не пізніше </a:t>
            </a:r>
            <a:r>
              <a:rPr lang="uk-UA" b="1" i="1" dirty="0"/>
              <a:t>20 серпня </a:t>
            </a:r>
            <a:r>
              <a:rPr lang="uk-UA" dirty="0"/>
              <a:t>(додаткове зарахування на вільні місця</a:t>
            </a:r>
            <a:r>
              <a:rPr lang="en-US" dirty="0"/>
              <a:t> </a:t>
            </a:r>
            <a:r>
              <a:rPr lang="uk-UA" dirty="0"/>
              <a:t>за кошти фізичних та юридичних осіб - не пізніше </a:t>
            </a:r>
            <a:r>
              <a:rPr lang="uk-UA" b="1" i="1" dirty="0"/>
              <a:t>30 вересня</a:t>
            </a:r>
            <a:r>
              <a:rPr lang="uk-UA" dirty="0"/>
              <a:t>);</a:t>
            </a:r>
            <a:endParaRPr lang="en-US" dirty="0"/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312755" y="5385780"/>
            <a:ext cx="1050890" cy="1194698"/>
          </a:xfrm>
          <a:prstGeom prst="hexagon">
            <a:avLst/>
          </a:prstGeom>
          <a:solidFill>
            <a:schemeClr val="accent2">
              <a:lumMod val="75000"/>
              <a:alpha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5) </a:t>
            </a:r>
          </a:p>
        </p:txBody>
      </p:sp>
    </p:spTree>
    <p:extLst>
      <p:ext uri="{BB962C8B-B14F-4D97-AF65-F5344CB8AC3E}">
        <p14:creationId xmlns:p14="http://schemas.microsoft.com/office/powerpoint/2010/main" val="209054977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636"/>
            <a:ext cx="12192000" cy="6865536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</p:spPr>
      </p:pic>
      <p:sp>
        <p:nvSpPr>
          <p:cNvPr id="5" name="Выноска со стрелкой вниз 4"/>
          <p:cNvSpPr/>
          <p:nvPr/>
        </p:nvSpPr>
        <p:spPr>
          <a:xfrm>
            <a:off x="0" y="30930"/>
            <a:ext cx="12192000" cy="1659758"/>
          </a:xfrm>
          <a:prstGeom prst="downArrowCallout">
            <a:avLst/>
          </a:prstGeom>
          <a:solidFill>
            <a:schemeClr val="accent2">
              <a:lumMod val="75000"/>
              <a:alpha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Для вступників на основі освітньо-кваліфікаційного рівня кваліфікованого робітника та всіх інших категорій вступників строки прийому заяв та документів, конкурсного відбору і зарахування на навчання визначаються Правилами прийому Природничо-гуманітарного фахового коледжу ДВНЗ «УжНУ».</a:t>
            </a:r>
            <a:endParaRPr lang="en-US" dirty="0"/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6090" y="1809517"/>
            <a:ext cx="10607710" cy="627845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</a:t>
            </a:r>
            <a:r>
              <a:rPr lang="uk-UA" dirty="0"/>
              <a:t>прийом заяв та документів розпочинається </a:t>
            </a:r>
            <a:r>
              <a:rPr lang="uk-UA" i="1" dirty="0"/>
              <a:t>14 липня </a:t>
            </a:r>
            <a:r>
              <a:rPr lang="uk-UA" dirty="0"/>
              <a:t>та закінчується </a:t>
            </a:r>
            <a:r>
              <a:rPr lang="uk-UA" i="1" dirty="0"/>
              <a:t>02 серпня</a:t>
            </a:r>
            <a:r>
              <a:rPr lang="uk-UA" dirty="0"/>
              <a:t>;</a:t>
            </a:r>
            <a:endParaRPr lang="en-US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102743" y="1729154"/>
            <a:ext cx="1050290" cy="843915"/>
          </a:xfrm>
          <a:prstGeom prst="hexagon">
            <a:avLst/>
          </a:prstGeom>
          <a:solidFill>
            <a:schemeClr val="accent2">
              <a:lumMod val="75000"/>
              <a:alpha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6090" y="3053210"/>
            <a:ext cx="10607710" cy="627845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/>
              <a:t>    </a:t>
            </a:r>
          </a:p>
          <a:p>
            <a:r>
              <a:rPr lang="uk-UA" dirty="0"/>
              <a:t>       вступні іспити проводяться </a:t>
            </a:r>
            <a:r>
              <a:rPr lang="uk-UA" i="1" dirty="0"/>
              <a:t>з 03 до 07 серпня</a:t>
            </a:r>
            <a:r>
              <a:rPr lang="uk-UA" dirty="0"/>
              <a:t>;</a:t>
            </a:r>
            <a:endParaRPr lang="en-US" dirty="0"/>
          </a:p>
          <a:p>
            <a:endParaRPr lang="en-US" dirty="0"/>
          </a:p>
        </p:txBody>
      </p:sp>
      <p:sp>
        <p:nvSpPr>
          <p:cNvPr id="8" name="Шестиугольник 7"/>
          <p:cNvSpPr/>
          <p:nvPr/>
        </p:nvSpPr>
        <p:spPr>
          <a:xfrm>
            <a:off x="102743" y="2923970"/>
            <a:ext cx="1050290" cy="843915"/>
          </a:xfrm>
          <a:prstGeom prst="hexagon">
            <a:avLst/>
          </a:prstGeom>
          <a:solidFill>
            <a:schemeClr val="accent2">
              <a:lumMod val="75000"/>
              <a:alpha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6090" y="4222070"/>
            <a:ext cx="10607710" cy="627845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/>
              <a:t>    </a:t>
            </a:r>
          </a:p>
          <a:p>
            <a:r>
              <a:rPr lang="uk-UA" dirty="0"/>
              <a:t>       рейтингові списки вступників оприлюднюється не пізніше </a:t>
            </a:r>
            <a:r>
              <a:rPr lang="uk-UA" b="1" dirty="0"/>
              <a:t>09 серпня;</a:t>
            </a:r>
            <a:endParaRPr lang="en-US" b="1" dirty="0"/>
          </a:p>
          <a:p>
            <a:endParaRPr lang="en-US" dirty="0"/>
          </a:p>
        </p:txBody>
      </p:sp>
      <p:sp>
        <p:nvSpPr>
          <p:cNvPr id="11" name="Шестиугольник 10"/>
          <p:cNvSpPr/>
          <p:nvPr/>
        </p:nvSpPr>
        <p:spPr>
          <a:xfrm>
            <a:off x="102743" y="4114036"/>
            <a:ext cx="1050290" cy="843915"/>
          </a:xfrm>
          <a:prstGeom prst="hexagon">
            <a:avLst/>
          </a:prstGeom>
          <a:solidFill>
            <a:schemeClr val="accent2">
              <a:lumMod val="75000"/>
              <a:alpha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2145" y="5065985"/>
            <a:ext cx="10607710" cy="1543957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/>
              <a:t>  зарахування вступників відбувається: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dirty="0"/>
              <a:t>   за державним замовленням - не пізніше </a:t>
            </a:r>
            <a:r>
              <a:rPr lang="uk-UA" i="1" dirty="0"/>
              <a:t>15  серпня</a:t>
            </a:r>
            <a:r>
              <a:rPr lang="uk-UA" dirty="0"/>
              <a:t>;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dirty="0"/>
              <a:t>   за кошти фізичних або юридичних осіб - не пізніше </a:t>
            </a:r>
            <a:r>
              <a:rPr lang="uk-UA" i="1" dirty="0"/>
              <a:t>20 серпня </a:t>
            </a:r>
            <a:r>
              <a:rPr lang="uk-UA" dirty="0"/>
              <a:t>(додаткове зарахування на вільні місця         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dirty="0"/>
              <a:t>за кошти фізичних та юридичних осіб - не пізніше ніж </a:t>
            </a:r>
            <a:r>
              <a:rPr lang="uk-UA" i="1" dirty="0"/>
              <a:t>30 вересня</a:t>
            </a:r>
            <a:r>
              <a:rPr lang="uk-UA" dirty="0"/>
              <a:t>);</a:t>
            </a:r>
            <a:endParaRPr lang="en-US" dirty="0"/>
          </a:p>
          <a:p>
            <a:endParaRPr lang="en-US" dirty="0"/>
          </a:p>
        </p:txBody>
      </p:sp>
      <p:sp>
        <p:nvSpPr>
          <p:cNvPr id="14" name="Шестиугольник 13"/>
          <p:cNvSpPr/>
          <p:nvPr/>
        </p:nvSpPr>
        <p:spPr>
          <a:xfrm>
            <a:off x="-55978" y="5152815"/>
            <a:ext cx="1052449" cy="1348707"/>
          </a:xfrm>
          <a:prstGeom prst="hexagon">
            <a:avLst/>
          </a:prstGeom>
          <a:solidFill>
            <a:schemeClr val="accent2">
              <a:lumMod val="75000"/>
              <a:alpha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8855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1003</Words>
  <Application>Microsoft Office PowerPoint</Application>
  <PresentationFormat>Szélesvásznú</PresentationFormat>
  <Paragraphs>67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Тема Office</vt:lpstr>
      <vt:lpstr>PowerPoint-bemutató</vt:lpstr>
      <vt:lpstr>Вступ до Природничо-гуманітарного фахового коледжу ДВНЗ «УжНУ» для здобуття освітньо-професійного ступеня фахового молодшого бакалавра у 2021 році проводиться за наступними спеціальностями: 071 ОБЛІК І ОПОДАТКУВАННЯ 072 ФІНАНСИ, БАНКІВСЬКА СПРАВА ТА СТРАХУВАННЯ 081 ПРАВО 121 ІНЖЕНЕРІЯ ПРОГРАМНОГО ЗАБЕЗПЕЧЕННЯ 192 БУДІВНИЦТВО ТА ЦИВІЛЬНА ІНЖЕНЕРІЯ 193 ГЕОДЕЗІЯ ТА ЗЕМЛЕУСТРІЙ 242 ТУРИЗМ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Контактні дані: ел.адреса: college@uzhnu.edu.ua  моб. 096 19 69 103; 095 873 1002.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Reka</dc:creator>
  <cp:lastModifiedBy>Réka Boldog</cp:lastModifiedBy>
  <cp:revision>15</cp:revision>
  <dcterms:created xsi:type="dcterms:W3CDTF">2021-04-27T17:04:50Z</dcterms:created>
  <dcterms:modified xsi:type="dcterms:W3CDTF">2021-05-07T17:43:11Z</dcterms:modified>
</cp:coreProperties>
</file>